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60" r:id="rId6"/>
    <p:sldId id="258"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0918" y="685800"/>
            <a:ext cx="8801123" cy="1709670"/>
          </a:xfrm>
        </p:spPr>
        <p:txBody>
          <a:bodyPr>
            <a:normAutofit/>
          </a:bodyPr>
          <a:lstStyle/>
          <a:p>
            <a:r>
              <a:rPr lang="fa-IR" sz="7200" dirty="0" smtClean="0">
                <a:solidFill>
                  <a:schemeClr val="bg1">
                    <a:lumMod val="95000"/>
                    <a:lumOff val="5000"/>
                  </a:schemeClr>
                </a:solidFill>
                <a:latin typeface="Vladimir Script" panose="03050402040407070305" pitchFamily="66" charset="0"/>
                <a:ea typeface="Batang" panose="02030600000101010101" pitchFamily="18" charset="-127"/>
              </a:rPr>
              <a:t>اختلالات روانی جنسی</a:t>
            </a:r>
            <a:endParaRPr lang="en-US" sz="7200" dirty="0">
              <a:solidFill>
                <a:schemeClr val="accent2">
                  <a:lumMod val="75000"/>
                </a:schemeClr>
              </a:solidFill>
              <a:latin typeface="Vladimir Script" panose="03050402040407070305" pitchFamily="66" charset="0"/>
              <a:ea typeface="Batang" panose="02030600000101010101" pitchFamily="18" charset="-127"/>
            </a:endParaRPr>
          </a:p>
        </p:txBody>
      </p:sp>
      <p:sp>
        <p:nvSpPr>
          <p:cNvPr id="3" name="Subtitle 2"/>
          <p:cNvSpPr>
            <a:spLocks noGrp="1"/>
          </p:cNvSpPr>
          <p:nvPr>
            <p:ph type="subTitle" idx="1"/>
          </p:nvPr>
        </p:nvSpPr>
        <p:spPr>
          <a:xfrm>
            <a:off x="684211" y="257577"/>
            <a:ext cx="10546165" cy="5533623"/>
          </a:xfrm>
        </p:spPr>
        <p:txBody>
          <a:bodyPr/>
          <a:lstStyle/>
          <a:p>
            <a:r>
              <a:rPr lang="fa-IR" dirty="0" smtClean="0"/>
              <a:t>ا</a:t>
            </a:r>
          </a:p>
          <a:p>
            <a:endParaRPr lang="fa-IR" dirty="0"/>
          </a:p>
          <a:p>
            <a:endParaRPr lang="fa-IR" dirty="0" smtClean="0"/>
          </a:p>
          <a:p>
            <a:endParaRPr lang="fa-IR" dirty="0"/>
          </a:p>
          <a:p>
            <a:endParaRPr lang="fa-IR" dirty="0"/>
          </a:p>
          <a:p>
            <a:r>
              <a:rPr lang="fa-IR" sz="3600" dirty="0" smtClean="0">
                <a:solidFill>
                  <a:srgbClr val="FF0000"/>
                </a:solidFill>
              </a:rPr>
              <a:t>تنظیم : </a:t>
            </a:r>
            <a:r>
              <a:rPr lang="fa-IR" sz="3600" dirty="0" smtClean="0">
                <a:solidFill>
                  <a:srgbClr val="92D050"/>
                </a:solidFill>
              </a:rPr>
              <a:t>ساراخدادادی       </a:t>
            </a:r>
            <a:r>
              <a:rPr lang="fa-IR" sz="3600" dirty="0" smtClean="0">
                <a:solidFill>
                  <a:srgbClr val="92D050"/>
                </a:solidFill>
              </a:rPr>
              <a:t>    </a:t>
            </a:r>
            <a:r>
              <a:rPr lang="fa-IR" sz="3600" dirty="0" smtClean="0">
                <a:solidFill>
                  <a:srgbClr val="002060"/>
                </a:solidFill>
              </a:rPr>
              <a:t>تحت نظارت دکتر ادیبی</a:t>
            </a:r>
            <a:r>
              <a:rPr lang="fa-IR" sz="3600" dirty="0" smtClean="0">
                <a:solidFill>
                  <a:srgbClr val="92D050"/>
                </a:solidFill>
              </a:rPr>
              <a:t>  </a:t>
            </a:r>
          </a:p>
          <a:p>
            <a:pPr algn="ctr"/>
            <a:r>
              <a:rPr lang="fa-IR" sz="3600" dirty="0" smtClean="0">
                <a:solidFill>
                  <a:srgbClr val="C00000"/>
                </a:solidFill>
              </a:rPr>
              <a:t>            با تشکر از جناب دکتر ولی زاده</a:t>
            </a:r>
            <a:endParaRPr lang="fa-IR" dirty="0" smtClean="0">
              <a:solidFill>
                <a:srgbClr val="C00000"/>
              </a:solidFill>
            </a:endParaRPr>
          </a:p>
        </p:txBody>
      </p:sp>
    </p:spTree>
    <p:extLst>
      <p:ext uri="{BB962C8B-B14F-4D97-AF65-F5344CB8AC3E}">
        <p14:creationId xmlns:p14="http://schemas.microsoft.com/office/powerpoint/2010/main" val="1559119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21972" y="270456"/>
            <a:ext cx="11449318" cy="6310648"/>
          </a:xfrm>
        </p:spPr>
        <p:txBody>
          <a:bodyPr>
            <a:normAutofit/>
          </a:bodyPr>
          <a:lstStyle/>
          <a:p>
            <a:pPr algn="r"/>
            <a:r>
              <a:rPr lang="fa-IR" sz="4000" dirty="0" smtClean="0">
                <a:solidFill>
                  <a:srgbClr val="FFC000"/>
                </a:solidFill>
              </a:rPr>
              <a:t>مقارربت دردناک</a:t>
            </a:r>
          </a:p>
          <a:p>
            <a:pPr algn="r"/>
            <a:endParaRPr lang="fa-IR" sz="4000" dirty="0">
              <a:solidFill>
                <a:srgbClr val="FFC000"/>
              </a:solidFill>
            </a:endParaRPr>
          </a:p>
          <a:p>
            <a:pPr algn="r"/>
            <a:r>
              <a:rPr lang="fa-IR" sz="2400" dirty="0" smtClean="0">
                <a:solidFill>
                  <a:srgbClr val="FFC000"/>
                </a:solidFill>
              </a:rPr>
              <a:t>درد مداوم یا راجعه نقاط مختلف واژن در حین رابطه جنسی است.</a:t>
            </a:r>
          </a:p>
          <a:p>
            <a:pPr algn="r"/>
            <a:r>
              <a:rPr lang="fa-IR" sz="2400" dirty="0" smtClean="0">
                <a:solidFill>
                  <a:srgbClr val="FFC000"/>
                </a:solidFill>
              </a:rPr>
              <a:t>20-15 درصد زنان 59-18 ساله به آن مبتلا هستند.</a:t>
            </a:r>
          </a:p>
          <a:p>
            <a:pPr algn="r"/>
            <a:r>
              <a:rPr lang="fa-IR" sz="2400" dirty="0" smtClean="0">
                <a:solidFill>
                  <a:srgbClr val="FFC000"/>
                </a:solidFill>
              </a:rPr>
              <a:t>بیماری های طبی مانند عفونت های هرپسی و واژینیت از علل آن هستند.</a:t>
            </a:r>
          </a:p>
          <a:p>
            <a:pPr algn="r"/>
            <a:r>
              <a:rPr lang="fa-IR" sz="2400" dirty="0" smtClean="0">
                <a:solidFill>
                  <a:srgbClr val="FFC000"/>
                </a:solidFill>
              </a:rPr>
              <a:t>تمرکز درمان بر رفع علل زمینه ای است.</a:t>
            </a:r>
            <a:endParaRPr lang="en-US" sz="2400" dirty="0">
              <a:solidFill>
                <a:srgbClr val="FFC000"/>
              </a:solidFill>
            </a:endParaRPr>
          </a:p>
        </p:txBody>
      </p:sp>
    </p:spTree>
    <p:extLst>
      <p:ext uri="{BB962C8B-B14F-4D97-AF65-F5344CB8AC3E}">
        <p14:creationId xmlns:p14="http://schemas.microsoft.com/office/powerpoint/2010/main" val="242863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37882" y="360608"/>
            <a:ext cx="11307650" cy="6272012"/>
          </a:xfrm>
        </p:spPr>
        <p:txBody>
          <a:bodyPr>
            <a:normAutofit fontScale="85000" lnSpcReduction="20000"/>
          </a:bodyPr>
          <a:lstStyle/>
          <a:p>
            <a:pPr algn="r"/>
            <a:r>
              <a:rPr lang="fa-IR" sz="4000" dirty="0" smtClean="0">
                <a:solidFill>
                  <a:srgbClr val="FFC000"/>
                </a:solidFill>
              </a:rPr>
              <a:t>ازدواج به وصال نرسیده</a:t>
            </a:r>
          </a:p>
          <a:p>
            <a:pPr algn="r"/>
            <a:endParaRPr lang="fa-IR" sz="2400" dirty="0" smtClean="0">
              <a:solidFill>
                <a:srgbClr val="FFC000"/>
              </a:solidFill>
            </a:endParaRPr>
          </a:p>
          <a:p>
            <a:pPr algn="r"/>
            <a:r>
              <a:rPr lang="fa-IR" sz="2400" dirty="0" smtClean="0">
                <a:solidFill>
                  <a:srgbClr val="FFC000"/>
                </a:solidFill>
              </a:rPr>
              <a:t>وضعیت کلینیکی که زوج پس از ازدواج قادر به مقاربت کامل و دخول نیستند.</a:t>
            </a:r>
          </a:p>
          <a:p>
            <a:pPr algn="r"/>
            <a:r>
              <a:rPr lang="fa-IR" sz="2400" dirty="0" smtClean="0">
                <a:solidFill>
                  <a:srgbClr val="FFC000"/>
                </a:solidFill>
              </a:rPr>
              <a:t>معمولا ترس از اولین مقاربت و واژینیسموس وجود دارد.نا آشنایی با مهارت های جنسی و گناه آلود دانستن رابطه جنسی و هخمچنین آیین های مرسوم سنتی از علل رایج آن هستند.</a:t>
            </a:r>
          </a:p>
          <a:p>
            <a:pPr marL="0" indent="0" algn="r">
              <a:buNone/>
            </a:pPr>
            <a:r>
              <a:rPr lang="fa-IR" sz="2400" dirty="0" smtClean="0">
                <a:solidFill>
                  <a:srgbClr val="FFC000"/>
                </a:solidFill>
              </a:rPr>
              <a:t>این اختلال تنها حاصل ترس و شرم است.</a:t>
            </a:r>
          </a:p>
          <a:p>
            <a:pPr marL="0" indent="0" algn="r">
              <a:buNone/>
            </a:pPr>
            <a:r>
              <a:rPr lang="fa-IR" sz="2400" dirty="0" smtClean="0">
                <a:solidFill>
                  <a:srgbClr val="FFC000"/>
                </a:solidFill>
              </a:rPr>
              <a:t>درمان: بصورت شناختی رفتاری است.</a:t>
            </a:r>
          </a:p>
          <a:p>
            <a:pPr marL="0" indent="0" algn="r">
              <a:buNone/>
            </a:pPr>
            <a:endParaRPr lang="fa-IR" sz="2400" dirty="0">
              <a:solidFill>
                <a:srgbClr val="FFC000"/>
              </a:solidFill>
            </a:endParaRPr>
          </a:p>
          <a:p>
            <a:pPr marL="0" indent="0" algn="r">
              <a:buNone/>
            </a:pPr>
            <a:r>
              <a:rPr lang="fa-IR" sz="4000" dirty="0" smtClean="0">
                <a:solidFill>
                  <a:srgbClr val="FFC000"/>
                </a:solidFill>
              </a:rPr>
              <a:t>پارافیلیاها</a:t>
            </a:r>
          </a:p>
          <a:p>
            <a:pPr marL="0" indent="0" algn="r">
              <a:buNone/>
            </a:pPr>
            <a:r>
              <a:rPr lang="fa-IR" sz="2400" dirty="0" smtClean="0">
                <a:solidFill>
                  <a:srgbClr val="FFC000"/>
                </a:solidFill>
              </a:rPr>
              <a:t>به معنای عشق فراتر از معمول.</a:t>
            </a:r>
          </a:p>
          <a:p>
            <a:pPr marL="0" indent="0" algn="r">
              <a:buNone/>
            </a:pPr>
            <a:r>
              <a:rPr lang="fa-IR" sz="2400" dirty="0" smtClean="0">
                <a:solidFill>
                  <a:srgbClr val="FFC000"/>
                </a:solidFill>
              </a:rPr>
              <a:t>اختلالاتی که باعهث ناراحتی قابل توجه و اختلال کارکرد.حاصل میل شدید.تخیلات و رفتارهای جنسی مداوم که حداقل به مدت 6 ماه طول بکشد.</a:t>
            </a:r>
          </a:p>
          <a:p>
            <a:pPr marL="0" indent="0" algn="r">
              <a:buNone/>
            </a:pPr>
            <a:r>
              <a:rPr lang="fa-IR" sz="2400" dirty="0" smtClean="0">
                <a:solidFill>
                  <a:srgbClr val="FFC000"/>
                </a:solidFill>
              </a:rPr>
              <a:t>اختلالاتی مزمن و تمام عمری هستند.اغلب در کودکی و نوجوانی آغاز می شوند.</a:t>
            </a:r>
          </a:p>
          <a:p>
            <a:pPr marL="0" indent="0" algn="r">
              <a:buNone/>
            </a:pPr>
            <a:r>
              <a:rPr lang="fa-IR" sz="2400" dirty="0" smtClean="0">
                <a:solidFill>
                  <a:srgbClr val="FFC000"/>
                </a:solidFill>
              </a:rPr>
              <a:t>عمدتا در مردان دیده میشوند و در زنان نادر است.</a:t>
            </a:r>
          </a:p>
          <a:p>
            <a:pPr marL="0" indent="0" algn="r">
              <a:buNone/>
            </a:pPr>
            <a:r>
              <a:rPr lang="fa-IR" sz="2400" dirty="0" smtClean="0">
                <a:solidFill>
                  <a:srgbClr val="FFC000"/>
                </a:solidFill>
              </a:rPr>
              <a:t>انواع پارافیلیا: نمایشگری....یادگارخواهی یا شی خواهی ...مالش...بچه بازی...مازوخیسم یا سادیسم جنسی..یادگارخواهی همراه با مبدل پوشی...نظر بازی...اختلالات مرتبط با پارافیلیا</a:t>
            </a:r>
            <a:endParaRPr lang="fa-IR" sz="2400" dirty="0">
              <a:solidFill>
                <a:srgbClr val="FFC000"/>
              </a:solidFill>
            </a:endParaRPr>
          </a:p>
          <a:p>
            <a:pPr algn="r"/>
            <a:endParaRPr lang="en-US" sz="4000" dirty="0">
              <a:solidFill>
                <a:srgbClr val="FFC000"/>
              </a:solidFill>
            </a:endParaRPr>
          </a:p>
        </p:txBody>
      </p:sp>
    </p:spTree>
    <p:extLst>
      <p:ext uri="{BB962C8B-B14F-4D97-AF65-F5344CB8AC3E}">
        <p14:creationId xmlns:p14="http://schemas.microsoft.com/office/powerpoint/2010/main" val="4058124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34851" y="399245"/>
            <a:ext cx="11578107" cy="6104586"/>
          </a:xfrm>
        </p:spPr>
        <p:txBody>
          <a:bodyPr>
            <a:normAutofit fontScale="85000" lnSpcReduction="10000"/>
          </a:bodyPr>
          <a:lstStyle/>
          <a:p>
            <a:pPr algn="r"/>
            <a:r>
              <a:rPr lang="fa-IR" sz="2400" dirty="0" smtClean="0">
                <a:solidFill>
                  <a:srgbClr val="FF0000"/>
                </a:solidFill>
              </a:rPr>
              <a:t>نمایشگری:</a:t>
            </a:r>
            <a:r>
              <a:rPr lang="fa-IR" sz="2400" dirty="0" smtClean="0">
                <a:solidFill>
                  <a:srgbClr val="FFC000"/>
                </a:solidFill>
              </a:rPr>
              <a:t>فرد مبتلا که همیشه مرد است دستگاه تناسلی خود را در حالت تحریک شده یا نشده در شرایطی که افراد انتظار آنرا ندارند به آنها نشان میدهد.معمولا پس از آن فرار کرده و استمنا میکند.</a:t>
            </a:r>
          </a:p>
          <a:p>
            <a:pPr algn="r"/>
            <a:r>
              <a:rPr lang="fa-IR" sz="2400" dirty="0" smtClean="0">
                <a:solidFill>
                  <a:srgbClr val="FF0000"/>
                </a:solidFill>
              </a:rPr>
              <a:t>یادگارخواهی یا شی خواهی:</a:t>
            </a:r>
            <a:r>
              <a:rPr lang="fa-IR" sz="2400" dirty="0" smtClean="0">
                <a:solidFill>
                  <a:srgbClr val="FFC000"/>
                </a:solidFill>
              </a:rPr>
              <a:t>ابژه جنسی که باعث برانگیختگی بیمار میشود یک موجود غیر جاندار و عمدتا قسمتی از پوشش زنان است.</a:t>
            </a:r>
          </a:p>
          <a:p>
            <a:pPr algn="r"/>
            <a:r>
              <a:rPr lang="fa-IR" sz="2400" dirty="0" smtClean="0">
                <a:solidFill>
                  <a:srgbClr val="FF0000"/>
                </a:solidFill>
              </a:rPr>
              <a:t>مالش:</a:t>
            </a:r>
            <a:r>
              <a:rPr lang="fa-IR" sz="2400" dirty="0" smtClean="0">
                <a:solidFill>
                  <a:srgbClr val="FFC000"/>
                </a:solidFill>
              </a:rPr>
              <a:t>فرد آلت خود را به فردی که اجازه این کار را نداده یا حتی از این مسئله آگاهی نداارد بمالد.معمولا در اماکن شلوغ رخ میدهد.</a:t>
            </a:r>
          </a:p>
          <a:p>
            <a:pPr algn="r"/>
            <a:r>
              <a:rPr lang="fa-IR" sz="2400" dirty="0" smtClean="0">
                <a:solidFill>
                  <a:srgbClr val="FF0000"/>
                </a:solidFill>
              </a:rPr>
              <a:t>بچه بازی:</a:t>
            </a:r>
            <a:r>
              <a:rPr lang="fa-IR" sz="2400" dirty="0" smtClean="0">
                <a:solidFill>
                  <a:srgbClr val="FFC000"/>
                </a:solidFill>
              </a:rPr>
              <a:t>به تخیلات میل شدید و. رفتار جنسی فردی بزرگتر از 16 سال با کودکی کوچکتر از 13 سال گفته میشود.شخص باید 5 سال از قربانی بزرگتر باشد.</a:t>
            </a:r>
          </a:p>
          <a:p>
            <a:pPr algn="r"/>
            <a:r>
              <a:rPr lang="fa-IR" sz="2400" dirty="0" smtClean="0">
                <a:solidFill>
                  <a:srgbClr val="FF0000"/>
                </a:solidFill>
              </a:rPr>
              <a:t>مازوخیسم و سادیسم جنسی:</a:t>
            </a:r>
            <a:r>
              <a:rPr lang="fa-IR" sz="2400" dirty="0" smtClean="0">
                <a:solidFill>
                  <a:srgbClr val="FFC000"/>
                </a:solidFill>
              </a:rPr>
              <a:t>ایجاد درد روانی و جسمی برای خود در برانگیختگی جنسی مازوخیسم و ایجاد درد روانی و جسمی برای برانگیختگی جنسی در شریک جنسی سادیسم است.از پارافیلیاهای نسبتا شایع هستند.این رفتارها شامل دشنام.بستن دست و پا و. چشم و کنک زدن است.</a:t>
            </a:r>
          </a:p>
          <a:p>
            <a:pPr algn="r"/>
            <a:r>
              <a:rPr lang="fa-IR" sz="2400" dirty="0" smtClean="0">
                <a:solidFill>
                  <a:srgbClr val="FF0000"/>
                </a:solidFill>
              </a:rPr>
              <a:t>یادگارخو.اهی همراه با مبدل پوشی:</a:t>
            </a:r>
            <a:r>
              <a:rPr lang="fa-IR" sz="2400" dirty="0" smtClean="0">
                <a:solidFill>
                  <a:srgbClr val="FFC000"/>
                </a:solidFill>
              </a:rPr>
              <a:t> پوشیدن لباس جنس مخالف توسط فردی که همجنسباز یا ترانس سکچوال نیست و به منظور برانگیختگی جنسی و لذت است.</a:t>
            </a:r>
          </a:p>
          <a:p>
            <a:pPr algn="r"/>
            <a:r>
              <a:rPr lang="fa-IR" sz="2400" dirty="0" smtClean="0">
                <a:solidFill>
                  <a:srgbClr val="FF0000"/>
                </a:solidFill>
              </a:rPr>
              <a:t>نظربازی:</a:t>
            </a:r>
            <a:r>
              <a:rPr lang="fa-IR" sz="2400" dirty="0" smtClean="0">
                <a:solidFill>
                  <a:srgbClr val="FFC000"/>
                </a:solidFill>
              </a:rPr>
              <a:t>برانگیختگی جنسی را با دیدن روابط جنسی دیگران و یا برهنه شدن و عوض کردن لباس زنانه تجربه میکند.</a:t>
            </a:r>
          </a:p>
          <a:p>
            <a:pPr algn="r"/>
            <a:r>
              <a:rPr lang="fa-IR" sz="2400" dirty="0" smtClean="0">
                <a:solidFill>
                  <a:srgbClr val="FF0000"/>
                </a:solidFill>
              </a:rPr>
              <a:t>اختلاالات مرتبط با پارافیلیا:</a:t>
            </a:r>
            <a:r>
              <a:rPr lang="fa-IR" sz="2400" dirty="0" smtClean="0">
                <a:solidFill>
                  <a:srgbClr val="FFC000"/>
                </a:solidFill>
              </a:rPr>
              <a:t>رفتارهایی که فرد با تکرار آنها برای برانگیختگی جنسی خود الزام به وجود ان داشته باشد مانند علاقه به پورنوگرافی و سایبرسکس.</a:t>
            </a:r>
            <a:endParaRPr lang="en-US" sz="2400" dirty="0">
              <a:solidFill>
                <a:srgbClr val="FF0000"/>
              </a:solidFill>
            </a:endParaRPr>
          </a:p>
        </p:txBody>
      </p:sp>
    </p:spTree>
    <p:extLst>
      <p:ext uri="{BB962C8B-B14F-4D97-AF65-F5344CB8AC3E}">
        <p14:creationId xmlns:p14="http://schemas.microsoft.com/office/powerpoint/2010/main" val="2737485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6367" y="309094"/>
            <a:ext cx="11539470" cy="6233374"/>
          </a:xfrm>
        </p:spPr>
        <p:txBody>
          <a:bodyPr>
            <a:normAutofit lnSpcReduction="10000"/>
          </a:bodyPr>
          <a:lstStyle/>
          <a:p>
            <a:pPr algn="r"/>
            <a:r>
              <a:rPr lang="fa-IR" sz="2800" dirty="0" smtClean="0">
                <a:solidFill>
                  <a:srgbClr val="FFC000"/>
                </a:solidFill>
              </a:rPr>
              <a:t>درمان پارافیلیا ها</a:t>
            </a:r>
          </a:p>
          <a:p>
            <a:pPr algn="r"/>
            <a:endParaRPr lang="fa-IR" sz="2800" dirty="0">
              <a:solidFill>
                <a:srgbClr val="FFC000"/>
              </a:solidFill>
            </a:endParaRPr>
          </a:p>
          <a:p>
            <a:pPr algn="r"/>
            <a:r>
              <a:rPr lang="fa-IR" sz="2400" dirty="0" smtClean="0">
                <a:solidFill>
                  <a:srgbClr val="FFC000"/>
                </a:solidFill>
              </a:rPr>
              <a:t>فعال نمودن کنترل بیرونی</a:t>
            </a:r>
          </a:p>
          <a:p>
            <a:pPr algn="r"/>
            <a:r>
              <a:rPr lang="fa-IR" sz="2400" dirty="0" smtClean="0">
                <a:solidFill>
                  <a:srgbClr val="FFC000"/>
                </a:solidFill>
              </a:rPr>
              <a:t>داروهای مهار کننده انتخابی بازجذب سروتونین و داروهای آنتی آندروژن</a:t>
            </a:r>
          </a:p>
          <a:p>
            <a:pPr marL="0" indent="0" algn="r">
              <a:buNone/>
            </a:pPr>
            <a:r>
              <a:rPr lang="fa-IR" sz="2400" dirty="0" smtClean="0">
                <a:solidFill>
                  <a:srgbClr val="FFC000"/>
                </a:solidFill>
              </a:rPr>
              <a:t>روان درمانی دراز مدت و عمیق  </a:t>
            </a:r>
          </a:p>
          <a:p>
            <a:pPr marL="0" indent="0" algn="r">
              <a:buNone/>
            </a:pPr>
            <a:endParaRPr lang="fa-IR" sz="2400" dirty="0">
              <a:solidFill>
                <a:srgbClr val="FFC000"/>
              </a:solidFill>
            </a:endParaRPr>
          </a:p>
          <a:p>
            <a:pPr marL="0" indent="0" algn="r">
              <a:buNone/>
            </a:pPr>
            <a:r>
              <a:rPr lang="fa-IR" sz="4000" dirty="0" smtClean="0">
                <a:solidFill>
                  <a:srgbClr val="FFC000"/>
                </a:solidFill>
              </a:rPr>
              <a:t>همجنس گرایی</a:t>
            </a:r>
          </a:p>
          <a:p>
            <a:pPr marL="0" indent="0" algn="r">
              <a:buNone/>
            </a:pPr>
            <a:endParaRPr lang="fa-IR" sz="4000" dirty="0">
              <a:solidFill>
                <a:srgbClr val="FFC000"/>
              </a:solidFill>
            </a:endParaRPr>
          </a:p>
          <a:p>
            <a:pPr marL="0" indent="0" algn="r">
              <a:buNone/>
            </a:pPr>
            <a:r>
              <a:rPr lang="fa-IR" sz="2400" dirty="0" smtClean="0">
                <a:solidFill>
                  <a:srgbClr val="FFC000"/>
                </a:solidFill>
              </a:rPr>
              <a:t>یک سوگیری جنسی که در آن افکار و عواطف شهوانی متوجه هم جنس خود است.</a:t>
            </a:r>
          </a:p>
          <a:p>
            <a:pPr marL="0" indent="0" algn="r">
              <a:buNone/>
            </a:pPr>
            <a:r>
              <a:rPr lang="fa-IR" sz="2400" dirty="0" smtClean="0">
                <a:solidFill>
                  <a:srgbClr val="FFC000"/>
                </a:solidFill>
              </a:rPr>
              <a:t>احختلال در هویت جنسی وجود ندارد.</a:t>
            </a:r>
          </a:p>
          <a:p>
            <a:pPr marL="0" indent="0" algn="r">
              <a:buNone/>
            </a:pPr>
            <a:r>
              <a:rPr lang="fa-IR" sz="2400" dirty="0" smtClean="0">
                <a:solidFill>
                  <a:srgbClr val="FFC000"/>
                </a:solidFill>
              </a:rPr>
              <a:t>شیوع آن در مردان بیشتر از زنان است.</a:t>
            </a:r>
            <a:endParaRPr lang="en-US" sz="2400" dirty="0">
              <a:solidFill>
                <a:srgbClr val="FFC000"/>
              </a:solidFill>
            </a:endParaRPr>
          </a:p>
        </p:txBody>
      </p:sp>
    </p:spTree>
    <p:extLst>
      <p:ext uri="{BB962C8B-B14F-4D97-AF65-F5344CB8AC3E}">
        <p14:creationId xmlns:p14="http://schemas.microsoft.com/office/powerpoint/2010/main" val="2751778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9093" y="399246"/>
            <a:ext cx="11346287" cy="6065948"/>
          </a:xfrm>
        </p:spPr>
        <p:txBody>
          <a:bodyPr>
            <a:normAutofit/>
          </a:bodyPr>
          <a:lstStyle/>
          <a:p>
            <a:pPr algn="r"/>
            <a:r>
              <a:rPr lang="fa-IR" sz="4000" dirty="0" smtClean="0">
                <a:solidFill>
                  <a:srgbClr val="FFC000"/>
                </a:solidFill>
              </a:rPr>
              <a:t>اختلالات هویت جنسی</a:t>
            </a:r>
          </a:p>
          <a:p>
            <a:pPr algn="r"/>
            <a:endParaRPr lang="fa-IR" sz="2400" dirty="0">
              <a:solidFill>
                <a:srgbClr val="FFC000"/>
              </a:solidFill>
            </a:endParaRPr>
          </a:p>
          <a:p>
            <a:pPr algn="r"/>
            <a:r>
              <a:rPr lang="fa-IR" sz="2400" dirty="0" smtClean="0">
                <a:solidFill>
                  <a:srgbClr val="FFC000"/>
                </a:solidFill>
              </a:rPr>
              <a:t>احساس مذکر یا مونث بودن فرد با واقعیت بیولوژیکی وی در تعارض است.</a:t>
            </a:r>
          </a:p>
          <a:p>
            <a:pPr algn="r"/>
            <a:r>
              <a:rPr lang="fa-IR" sz="2400" dirty="0" smtClean="0">
                <a:solidFill>
                  <a:srgbClr val="FFC000"/>
                </a:solidFill>
              </a:rPr>
              <a:t>شیوع آن در جنس مذکر 3 تا 5 برابر جنس مونث است.</a:t>
            </a:r>
          </a:p>
          <a:p>
            <a:pPr algn="r"/>
            <a:r>
              <a:rPr lang="fa-IR" sz="2400" dirty="0" smtClean="0">
                <a:solidFill>
                  <a:srgbClr val="FFC000"/>
                </a:solidFill>
              </a:rPr>
              <a:t>اتیولوژی: علل زیست شناختی.علل محیطی و تربیتی.نبود والد همجنس و عدم همانند سازی با وی.</a:t>
            </a:r>
          </a:p>
          <a:p>
            <a:pPr algn="r"/>
            <a:r>
              <a:rPr lang="fa-IR" sz="2400" dirty="0" smtClean="0">
                <a:solidFill>
                  <a:srgbClr val="FFC000"/>
                </a:solidFill>
              </a:rPr>
              <a:t>علایم بصورت نارضایتی جنسی مصرف هورمون های زنانه در مردان...گاه عاشق همجنس خود میگردند.</a:t>
            </a:r>
          </a:p>
          <a:p>
            <a:pPr algn="r"/>
            <a:r>
              <a:rPr lang="fa-IR" sz="2400" dirty="0" smtClean="0">
                <a:solidFill>
                  <a:srgbClr val="FFC000"/>
                </a:solidFill>
              </a:rPr>
              <a:t>تفاوت آن با همجنسگرایی  اینست که در این اختلال برخلاف همجنس گرایی فرد از جنس بیولوژیک خود متنفر است  و خود را متعلق به جنس مخالف میداند و درصدد تغییر جنسیت برمی آید.</a:t>
            </a:r>
          </a:p>
          <a:p>
            <a:pPr algn="r"/>
            <a:r>
              <a:rPr lang="fa-IR" sz="2400" dirty="0" smtClean="0">
                <a:solidFill>
                  <a:srgbClr val="FFC000"/>
                </a:solidFill>
              </a:rPr>
              <a:t>تنها راه درمانی که بیماران میپذیرند عمل جراحی تغییر جنسیت است.</a:t>
            </a:r>
            <a:endParaRPr lang="en-US" sz="2400" dirty="0">
              <a:solidFill>
                <a:srgbClr val="FFC000"/>
              </a:solidFill>
            </a:endParaRPr>
          </a:p>
        </p:txBody>
      </p:sp>
    </p:spTree>
    <p:extLst>
      <p:ext uri="{BB962C8B-B14F-4D97-AF65-F5344CB8AC3E}">
        <p14:creationId xmlns:p14="http://schemas.microsoft.com/office/powerpoint/2010/main" val="3283318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791795" y="685801"/>
            <a:ext cx="8534400" cy="5308598"/>
          </a:xfrm>
        </p:spPr>
        <p:txBody>
          <a:bodyPr>
            <a:normAutofit/>
          </a:bodyPr>
          <a:lstStyle/>
          <a:p>
            <a:pPr algn="r"/>
            <a:r>
              <a:rPr lang="fa-IR" sz="2400" dirty="0" smtClean="0">
                <a:solidFill>
                  <a:srgbClr val="FFC000"/>
                </a:solidFill>
                <a:latin typeface="Vladimir Script" panose="03050402040407070305" pitchFamily="66" charset="0"/>
              </a:rPr>
              <a:t>جنسیت فرد به مجموعه تخیلات.امیال.احساسات و رفتار جنسی گفته می شود و با شخصیت فرد در ارتباط است.                     </a:t>
            </a:r>
          </a:p>
          <a:p>
            <a:pPr algn="r"/>
            <a:r>
              <a:rPr lang="fa-IR" sz="2400" dirty="0" smtClean="0">
                <a:solidFill>
                  <a:srgbClr val="FFC000"/>
                </a:solidFill>
                <a:latin typeface="Vladimir Script" panose="03050402040407070305" pitchFamily="66" charset="0"/>
              </a:rPr>
              <a:t>رفتار جنسی بهنجار به رفتاری گفته می شود که باعث لذت فرد و شریک جنسی اش شود همراه با مشارکت ارگان های اولیه جنسی و دخول باشد عاری از اظطراب و احساس گناه غیر معمول بوده و جنبه اجباری نداشته باشد.</a:t>
            </a:r>
          </a:p>
          <a:p>
            <a:pPr algn="r"/>
            <a:r>
              <a:rPr lang="fa-IR" sz="2400" dirty="0" smtClean="0">
                <a:solidFill>
                  <a:srgbClr val="FFC000"/>
                </a:solidFill>
                <a:latin typeface="Vladimir Script" panose="03050402040407070305" pitchFamily="66" charset="0"/>
              </a:rPr>
              <a:t>مراحل پاسخ جنسی:</a:t>
            </a:r>
          </a:p>
          <a:p>
            <a:pPr algn="r"/>
            <a:r>
              <a:rPr lang="fa-IR" sz="2400" dirty="0" smtClean="0">
                <a:solidFill>
                  <a:srgbClr val="FFC000"/>
                </a:solidFill>
                <a:latin typeface="Vladimir Script" panose="03050402040407070305" pitchFamily="66" charset="0"/>
              </a:rPr>
              <a:t>1 میل جنسی</a:t>
            </a:r>
          </a:p>
          <a:p>
            <a:pPr algn="r"/>
            <a:r>
              <a:rPr lang="fa-IR" sz="2400" dirty="0" smtClean="0">
                <a:solidFill>
                  <a:srgbClr val="FFC000"/>
                </a:solidFill>
                <a:latin typeface="Vladimir Script" panose="03050402040407070305" pitchFamily="66" charset="0"/>
              </a:rPr>
              <a:t>2 برانگیختگی</a:t>
            </a:r>
          </a:p>
          <a:p>
            <a:pPr algn="r"/>
            <a:r>
              <a:rPr lang="fa-IR" sz="2400" dirty="0" smtClean="0">
                <a:solidFill>
                  <a:srgbClr val="FFC000"/>
                </a:solidFill>
                <a:latin typeface="Vladimir Script" panose="03050402040407070305" pitchFamily="66" charset="0"/>
              </a:rPr>
              <a:t>3 ارگاسم</a:t>
            </a:r>
          </a:p>
          <a:p>
            <a:pPr algn="r"/>
            <a:r>
              <a:rPr lang="fa-IR" sz="2400" dirty="0" smtClean="0">
                <a:solidFill>
                  <a:srgbClr val="FFC000"/>
                </a:solidFill>
                <a:latin typeface="Vladimir Script" panose="03050402040407070305" pitchFamily="66" charset="0"/>
              </a:rPr>
              <a:t>4 فرونشینی</a:t>
            </a:r>
          </a:p>
          <a:p>
            <a:pPr lvl="2" algn="r"/>
            <a:endParaRPr lang="en-US" sz="2000" dirty="0">
              <a:solidFill>
                <a:srgbClr val="FFC000"/>
              </a:solidFill>
              <a:latin typeface="Vladimir Script" panose="03050402040407070305" pitchFamily="66" charset="0"/>
            </a:endParaRPr>
          </a:p>
        </p:txBody>
      </p:sp>
    </p:spTree>
    <p:extLst>
      <p:ext uri="{BB962C8B-B14F-4D97-AF65-F5344CB8AC3E}">
        <p14:creationId xmlns:p14="http://schemas.microsoft.com/office/powerpoint/2010/main" val="344874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650127" y="569890"/>
            <a:ext cx="9193884" cy="5715000"/>
          </a:xfrm>
        </p:spPr>
        <p:txBody>
          <a:bodyPr/>
          <a:lstStyle/>
          <a:p>
            <a:pPr algn="r"/>
            <a:r>
              <a:rPr lang="fa-IR" dirty="0" smtClean="0">
                <a:solidFill>
                  <a:srgbClr val="C00000"/>
                </a:solidFill>
              </a:rPr>
              <a:t>براساس مطالعات انجام شده در کشورهای مختلف حدود 40 درصد زنان و 30 درصد مردان به یکی از اختلالات جنسی مبتلا هستند.</a:t>
            </a:r>
          </a:p>
          <a:p>
            <a:pPr algn="r"/>
            <a:r>
              <a:rPr lang="fa-IR" dirty="0" smtClean="0">
                <a:solidFill>
                  <a:srgbClr val="C00000"/>
                </a:solidFill>
              </a:rPr>
              <a:t>اختلالات کارکرد جنسی به اختلالاتی گفته می شود که مشکل اصلی فرد در هریک از چهار دوره ی فعالیت جنسی است که شامل :</a:t>
            </a:r>
          </a:p>
          <a:p>
            <a:pPr algn="r"/>
            <a:r>
              <a:rPr lang="fa-IR" dirty="0" smtClean="0">
                <a:solidFill>
                  <a:srgbClr val="C00000"/>
                </a:solidFill>
              </a:rPr>
              <a:t>میل جنسی</a:t>
            </a:r>
          </a:p>
          <a:p>
            <a:pPr algn="r"/>
            <a:r>
              <a:rPr lang="fa-IR" dirty="0" smtClean="0">
                <a:solidFill>
                  <a:srgbClr val="C00000"/>
                </a:solidFill>
              </a:rPr>
              <a:t>اختلالات برانگیختگی جنسی</a:t>
            </a:r>
          </a:p>
          <a:p>
            <a:pPr algn="r"/>
            <a:r>
              <a:rPr lang="fa-IR" dirty="0" smtClean="0">
                <a:solidFill>
                  <a:srgbClr val="C00000"/>
                </a:solidFill>
              </a:rPr>
              <a:t>اختلالات ارگاسم</a:t>
            </a:r>
          </a:p>
          <a:p>
            <a:pPr algn="r"/>
            <a:r>
              <a:rPr lang="fa-IR" dirty="0" smtClean="0">
                <a:solidFill>
                  <a:srgbClr val="C00000"/>
                </a:solidFill>
              </a:rPr>
              <a:t>اختلالات درد</a:t>
            </a:r>
            <a:endParaRPr lang="en-US" dirty="0">
              <a:solidFill>
                <a:srgbClr val="C00000"/>
              </a:solidFill>
            </a:endParaRPr>
          </a:p>
        </p:txBody>
      </p:sp>
    </p:spTree>
    <p:extLst>
      <p:ext uri="{BB962C8B-B14F-4D97-AF65-F5344CB8AC3E}">
        <p14:creationId xmlns:p14="http://schemas.microsoft.com/office/powerpoint/2010/main" val="101143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978795" y="750194"/>
            <a:ext cx="10212946" cy="5244205"/>
          </a:xfrm>
        </p:spPr>
        <p:txBody>
          <a:bodyPr>
            <a:normAutofit/>
          </a:bodyPr>
          <a:lstStyle/>
          <a:p>
            <a:pPr algn="r"/>
            <a:r>
              <a:rPr lang="fa-IR" sz="4000" dirty="0" smtClean="0">
                <a:solidFill>
                  <a:srgbClr val="FFC000"/>
                </a:solidFill>
              </a:rPr>
              <a:t>اختلال انگیزش جنسی</a:t>
            </a:r>
          </a:p>
          <a:p>
            <a:pPr algn="r"/>
            <a:r>
              <a:rPr lang="fa-IR" sz="2400" dirty="0" smtClean="0">
                <a:solidFill>
                  <a:srgbClr val="FFC000"/>
                </a:solidFill>
              </a:rPr>
              <a:t>ناتوانی در دستیابی به کسب برانگیختگی فیزیولوژیک یا شناختی هیجانی کافی جهت برقراری رابطه جنسی.</a:t>
            </a:r>
          </a:p>
          <a:p>
            <a:pPr algn="r"/>
            <a:endParaRPr lang="fa-IR" sz="2400" dirty="0">
              <a:solidFill>
                <a:srgbClr val="FFC000"/>
              </a:solidFill>
            </a:endParaRPr>
          </a:p>
          <a:p>
            <a:pPr algn="r"/>
            <a:r>
              <a:rPr lang="fa-IR" sz="2400" dirty="0" smtClean="0">
                <a:solidFill>
                  <a:srgbClr val="FFC000"/>
                </a:solidFill>
              </a:rPr>
              <a:t>1) اختلال نعوظ مردان: فرد توانایی نعوظ لازم برای مقاربت را ندارد یا اگر نعوظ کافی بدست اورد انرا در حین رابطه جنسی از دست میدهد.</a:t>
            </a:r>
          </a:p>
          <a:p>
            <a:pPr algn="r"/>
            <a:r>
              <a:rPr lang="fa-IR" sz="2400" dirty="0" smtClean="0">
                <a:solidFill>
                  <a:srgbClr val="FFC000"/>
                </a:solidFill>
              </a:rPr>
              <a:t>شایع ترین علت مراجعه مردها به کلینیک است.با افزایش سن میزان ان افزایش میابد.علت این اختلال می تواند عضوی یا روان شناختی باشد.</a:t>
            </a:r>
          </a:p>
          <a:p>
            <a:pPr algn="r"/>
            <a:r>
              <a:rPr lang="fa-IR" sz="2400" dirty="0" smtClean="0">
                <a:solidFill>
                  <a:srgbClr val="FFC000"/>
                </a:solidFill>
              </a:rPr>
              <a:t>علل طبی مانند عفونت ها . قلبی عروقی..و ریوی میتوان نام برد.</a:t>
            </a:r>
          </a:p>
          <a:p>
            <a:pPr algn="r"/>
            <a:r>
              <a:rPr lang="fa-IR" sz="2400" dirty="0" smtClean="0">
                <a:solidFill>
                  <a:srgbClr val="FFC000"/>
                </a:solidFill>
              </a:rPr>
              <a:t>علل دارویی مانند لیتیوم آنتی سایکوتیک ها.....</a:t>
            </a:r>
            <a:endParaRPr lang="en-US" sz="2400" dirty="0">
              <a:solidFill>
                <a:srgbClr val="FFC000"/>
              </a:solidFill>
            </a:endParaRPr>
          </a:p>
        </p:txBody>
      </p:sp>
    </p:spTree>
    <p:extLst>
      <p:ext uri="{BB962C8B-B14F-4D97-AF65-F5344CB8AC3E}">
        <p14:creationId xmlns:p14="http://schemas.microsoft.com/office/powerpoint/2010/main" val="1712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984977" y="186027"/>
            <a:ext cx="7687056" cy="5808372"/>
          </a:xfrm>
        </p:spPr>
        <p:txBody>
          <a:bodyPr>
            <a:normAutofit/>
          </a:bodyPr>
          <a:lstStyle/>
          <a:p>
            <a:pPr algn="r"/>
            <a:r>
              <a:rPr lang="fa-IR" sz="2400" dirty="0" smtClean="0">
                <a:solidFill>
                  <a:srgbClr val="FFC000"/>
                </a:solidFill>
              </a:rPr>
              <a:t>درمان اختلالات نعوظی:</a:t>
            </a:r>
          </a:p>
          <a:p>
            <a:pPr algn="r"/>
            <a:r>
              <a:rPr lang="fa-IR" sz="2400" dirty="0" smtClean="0">
                <a:solidFill>
                  <a:srgbClr val="FFC000"/>
                </a:solidFill>
              </a:rPr>
              <a:t>سیلدنافیل</a:t>
            </a:r>
          </a:p>
          <a:p>
            <a:pPr algn="r"/>
            <a:r>
              <a:rPr lang="fa-IR" sz="2400" dirty="0" smtClean="0">
                <a:solidFill>
                  <a:srgbClr val="FFC000"/>
                </a:solidFill>
              </a:rPr>
              <a:t>تادالافیل</a:t>
            </a:r>
          </a:p>
          <a:p>
            <a:pPr algn="r"/>
            <a:r>
              <a:rPr lang="fa-IR" sz="2400" dirty="0" smtClean="0">
                <a:solidFill>
                  <a:srgbClr val="FFC000"/>
                </a:solidFill>
              </a:rPr>
              <a:t>درمانهای رفتاری همزمان با دارو درمانی</a:t>
            </a:r>
          </a:p>
          <a:p>
            <a:pPr algn="r"/>
            <a:r>
              <a:rPr lang="fa-IR" sz="2400" dirty="0" smtClean="0">
                <a:solidFill>
                  <a:srgbClr val="FFC000"/>
                </a:solidFill>
              </a:rPr>
              <a:t>استفاده از وکیوم</a:t>
            </a:r>
          </a:p>
          <a:p>
            <a:pPr algn="r"/>
            <a:r>
              <a:rPr lang="fa-IR" sz="2400" dirty="0" smtClean="0">
                <a:solidFill>
                  <a:srgbClr val="FFC000"/>
                </a:solidFill>
              </a:rPr>
              <a:t>جراحی بصورت پروتز </a:t>
            </a:r>
            <a:endParaRPr lang="en-US" sz="2400" dirty="0">
              <a:solidFill>
                <a:srgbClr val="FFC000"/>
              </a:solidFill>
            </a:endParaRPr>
          </a:p>
        </p:txBody>
      </p:sp>
    </p:spTree>
    <p:extLst>
      <p:ext uri="{BB962C8B-B14F-4D97-AF65-F5344CB8AC3E}">
        <p14:creationId xmlns:p14="http://schemas.microsoft.com/office/powerpoint/2010/main" val="4007003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4211" y="685800"/>
            <a:ext cx="11022685" cy="5753637"/>
          </a:xfrm>
        </p:spPr>
        <p:txBody>
          <a:bodyPr>
            <a:normAutofit/>
          </a:bodyPr>
          <a:lstStyle/>
          <a:p>
            <a:pPr algn="r"/>
            <a:r>
              <a:rPr lang="fa-IR" sz="4000" dirty="0" smtClean="0">
                <a:solidFill>
                  <a:srgbClr val="FFC000"/>
                </a:solidFill>
              </a:rPr>
              <a:t>اختلال تحریک جنسی زنان</a:t>
            </a:r>
          </a:p>
          <a:p>
            <a:pPr algn="r"/>
            <a:r>
              <a:rPr lang="fa-IR" sz="2400" dirty="0" smtClean="0">
                <a:solidFill>
                  <a:srgbClr val="FFC000"/>
                </a:solidFill>
              </a:rPr>
              <a:t>در این اختلال مشکل در حفظ و نگهداری واکنش لوبریکاسیون-تورمی لازم برای تکمیل یک رابطه جنسی در ژنیتالیای زنان است.</a:t>
            </a:r>
          </a:p>
          <a:p>
            <a:pPr algn="r"/>
            <a:r>
              <a:rPr lang="fa-IR" sz="2400" dirty="0" smtClean="0">
                <a:solidFill>
                  <a:srgbClr val="FFC000"/>
                </a:solidFill>
              </a:rPr>
              <a:t>از علل آن میتوان به افسردگی اساسی و اضطراب و ترس و غیره نام برد.علل عضوی مانند اختلال سطح هورمونی و مصرف بعضی داروهاست.</a:t>
            </a:r>
          </a:p>
          <a:p>
            <a:pPr algn="r"/>
            <a:endParaRPr lang="fa-IR" sz="2400" dirty="0">
              <a:solidFill>
                <a:srgbClr val="FFC000"/>
              </a:solidFill>
            </a:endParaRPr>
          </a:p>
          <a:p>
            <a:pPr algn="r"/>
            <a:endParaRPr lang="fa-IR" sz="2400" dirty="0" smtClean="0">
              <a:solidFill>
                <a:srgbClr val="FFC000"/>
              </a:solidFill>
            </a:endParaRPr>
          </a:p>
          <a:p>
            <a:pPr algn="r"/>
            <a:r>
              <a:rPr lang="fa-IR" sz="4000" dirty="0" smtClean="0">
                <a:solidFill>
                  <a:srgbClr val="FFC000"/>
                </a:solidFill>
              </a:rPr>
              <a:t>اختلالات ارگاسمیگ</a:t>
            </a:r>
          </a:p>
          <a:p>
            <a:pPr algn="r"/>
            <a:r>
              <a:rPr lang="fa-IR" sz="2400" dirty="0" smtClean="0">
                <a:solidFill>
                  <a:srgbClr val="FFC000"/>
                </a:solidFill>
              </a:rPr>
              <a:t>زن پس از یک دوره انگیزشی نرمال دچار تاخیر یا عدم تجربه ارگاسم می شود و در مرد به صورت عدم انزال یا انزال تاخیری است.</a:t>
            </a:r>
          </a:p>
          <a:p>
            <a:pPr algn="r"/>
            <a:r>
              <a:rPr lang="fa-IR" sz="2400" dirty="0" smtClean="0">
                <a:solidFill>
                  <a:srgbClr val="FFC000"/>
                </a:solidFill>
              </a:rPr>
              <a:t>شایع ترین اختلال این گروه انزال زوددرس است.</a:t>
            </a:r>
            <a:endParaRPr lang="en-US" sz="2400" dirty="0">
              <a:solidFill>
                <a:srgbClr val="FFC000"/>
              </a:solidFill>
            </a:endParaRPr>
          </a:p>
        </p:txBody>
      </p:sp>
    </p:spTree>
    <p:extLst>
      <p:ext uri="{BB962C8B-B14F-4D97-AF65-F5344CB8AC3E}">
        <p14:creationId xmlns:p14="http://schemas.microsoft.com/office/powerpoint/2010/main" val="296222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4212" y="399245"/>
            <a:ext cx="10996926" cy="6117465"/>
          </a:xfrm>
        </p:spPr>
        <p:txBody>
          <a:bodyPr>
            <a:normAutofit/>
          </a:bodyPr>
          <a:lstStyle/>
          <a:p>
            <a:pPr algn="r"/>
            <a:r>
              <a:rPr lang="fa-IR" sz="4000" dirty="0" smtClean="0">
                <a:solidFill>
                  <a:srgbClr val="FFC000"/>
                </a:solidFill>
              </a:rPr>
              <a:t>اختلال ارگاسمیک زنان یا آنورگاسمیا</a:t>
            </a:r>
          </a:p>
          <a:p>
            <a:pPr algn="r"/>
            <a:r>
              <a:rPr lang="fa-IR" sz="2400" dirty="0" smtClean="0">
                <a:solidFill>
                  <a:srgbClr val="FFC000"/>
                </a:solidFill>
              </a:rPr>
              <a:t>تاخیر یا ناتوانی تجربه ارگاسم به دنبال یک سیکل جنسی</a:t>
            </a:r>
          </a:p>
          <a:p>
            <a:pPr algn="r"/>
            <a:r>
              <a:rPr lang="fa-IR" sz="2400" dirty="0" smtClean="0">
                <a:solidFill>
                  <a:srgbClr val="FFC000"/>
                </a:solidFill>
              </a:rPr>
              <a:t>5 تا 10 درصد خانم ها دچار این اختلال میشوند.</a:t>
            </a:r>
          </a:p>
          <a:p>
            <a:pPr algn="r"/>
            <a:r>
              <a:rPr lang="fa-IR" sz="2400" dirty="0" smtClean="0">
                <a:solidFill>
                  <a:srgbClr val="FFC000"/>
                </a:solidFill>
              </a:rPr>
              <a:t>ممکن است بصورت موقعیتی باشد.داروهای سروتونرژیک از علل شایع دارویی این اختلال هستند.</a:t>
            </a:r>
          </a:p>
          <a:p>
            <a:pPr algn="r"/>
            <a:r>
              <a:rPr lang="fa-IR" sz="2400" dirty="0" smtClean="0">
                <a:solidFill>
                  <a:srgbClr val="FFC000"/>
                </a:solidFill>
              </a:rPr>
              <a:t>درمان این اختلال رفع علل اصلی ایجاد کننده مانند برطرف کردن تعارضات زناشویی .آموزش تمرکز جنسی و تحریک کلیتوریس با دست یا ویبراتور است.</a:t>
            </a:r>
          </a:p>
        </p:txBody>
      </p:sp>
    </p:spTree>
    <p:extLst>
      <p:ext uri="{BB962C8B-B14F-4D97-AF65-F5344CB8AC3E}">
        <p14:creationId xmlns:p14="http://schemas.microsoft.com/office/powerpoint/2010/main" val="2002874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4211" y="296214"/>
            <a:ext cx="11009805" cy="6284890"/>
          </a:xfrm>
        </p:spPr>
        <p:txBody>
          <a:bodyPr>
            <a:normAutofit/>
          </a:bodyPr>
          <a:lstStyle/>
          <a:p>
            <a:pPr algn="r"/>
            <a:r>
              <a:rPr lang="fa-IR" sz="4000" dirty="0" smtClean="0">
                <a:solidFill>
                  <a:srgbClr val="FFC000"/>
                </a:solidFill>
              </a:rPr>
              <a:t>انزال تاخیری در مردان</a:t>
            </a:r>
          </a:p>
          <a:p>
            <a:pPr algn="r"/>
            <a:r>
              <a:rPr lang="fa-IR" sz="2400" dirty="0" smtClean="0">
                <a:solidFill>
                  <a:srgbClr val="FFC000"/>
                </a:solidFill>
              </a:rPr>
              <a:t>مرد علی رغم فعالیت جنسی کافی تو.انایی انزال و تجربه ارگاسم را ندارد.ععلل شایع آن مصرف داروهای سروتونرژیک و مونوآمین اکسیداز اینهیبیتورهاست.</a:t>
            </a:r>
          </a:p>
          <a:p>
            <a:pPr algn="r"/>
            <a:r>
              <a:rPr lang="fa-IR" sz="2400" dirty="0" smtClean="0">
                <a:solidFill>
                  <a:srgbClr val="FFC000"/>
                </a:solidFill>
              </a:rPr>
              <a:t>درمان آن خودارضایی و انزال در حضور شریک جنسی و دخول تدریجی در واژن است.</a:t>
            </a:r>
          </a:p>
          <a:p>
            <a:pPr algn="r"/>
            <a:endParaRPr lang="fa-IR" sz="2400" dirty="0">
              <a:solidFill>
                <a:srgbClr val="FFC000"/>
              </a:solidFill>
            </a:endParaRPr>
          </a:p>
          <a:p>
            <a:pPr algn="r"/>
            <a:r>
              <a:rPr lang="fa-IR" sz="4000" dirty="0" smtClean="0">
                <a:solidFill>
                  <a:srgbClr val="FFC000"/>
                </a:solidFill>
              </a:rPr>
              <a:t>اختلال انزال زودرس مردان</a:t>
            </a:r>
          </a:p>
          <a:p>
            <a:pPr algn="r"/>
            <a:r>
              <a:rPr lang="fa-IR" sz="2400" dirty="0" smtClean="0">
                <a:solidFill>
                  <a:srgbClr val="FFC000"/>
                </a:solidFill>
              </a:rPr>
              <a:t>ناتوانی دربه تاخیر انداختن انزال به طوریکه قبل از زمانیکه خود و شریک جنسی مایل هستند انزال اتفاق می افتد.</a:t>
            </a:r>
          </a:p>
          <a:p>
            <a:pPr algn="r"/>
            <a:r>
              <a:rPr lang="fa-IR" sz="2400" dirty="0" smtClean="0">
                <a:solidFill>
                  <a:srgbClr val="FFC000"/>
                </a:solidFill>
              </a:rPr>
              <a:t>شایعترین اختلال کارکردی جنسی مردان است.در جوانان و افراد تحصیل کرده بیشتر دیده میشود.</a:t>
            </a:r>
          </a:p>
          <a:p>
            <a:pPr algn="r"/>
            <a:r>
              <a:rPr lang="fa-IR" sz="2400" dirty="0" smtClean="0">
                <a:solidFill>
                  <a:srgbClr val="FFC000"/>
                </a:solidFill>
              </a:rPr>
              <a:t>درمان :داروهای سروتونرژیک و کلومیپرامین و داپوکستین به همرته تکنیک های </a:t>
            </a:r>
          </a:p>
          <a:p>
            <a:pPr algn="r"/>
            <a:r>
              <a:rPr lang="en-US" sz="2400" dirty="0" smtClean="0">
                <a:solidFill>
                  <a:srgbClr val="FFC000"/>
                </a:solidFill>
              </a:rPr>
              <a:t>START-STOP TECHNIQE  AND SQUEEZE TECHNIQE</a:t>
            </a:r>
            <a:endParaRPr lang="en-US" sz="2400" dirty="0">
              <a:solidFill>
                <a:srgbClr val="FFC000"/>
              </a:solidFill>
            </a:endParaRPr>
          </a:p>
        </p:txBody>
      </p:sp>
    </p:spTree>
    <p:extLst>
      <p:ext uri="{BB962C8B-B14F-4D97-AF65-F5344CB8AC3E}">
        <p14:creationId xmlns:p14="http://schemas.microsoft.com/office/powerpoint/2010/main" val="3984984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60609" y="360608"/>
            <a:ext cx="11397802" cy="6156102"/>
          </a:xfrm>
        </p:spPr>
        <p:txBody>
          <a:bodyPr>
            <a:normAutofit lnSpcReduction="10000"/>
          </a:bodyPr>
          <a:lstStyle/>
          <a:p>
            <a:pPr algn="r"/>
            <a:r>
              <a:rPr lang="fa-IR" sz="4000" dirty="0" smtClean="0">
                <a:solidFill>
                  <a:srgbClr val="FFC000"/>
                </a:solidFill>
              </a:rPr>
              <a:t>اختلالات درد جنسی</a:t>
            </a:r>
          </a:p>
          <a:p>
            <a:pPr algn="r"/>
            <a:r>
              <a:rPr lang="fa-IR" sz="2400" dirty="0" smtClean="0">
                <a:solidFill>
                  <a:srgbClr val="FFC000"/>
                </a:solidFill>
              </a:rPr>
              <a:t>شامل اختلالات واژینیسموس و مقاربت دردناک می شود.</a:t>
            </a:r>
          </a:p>
          <a:p>
            <a:pPr algn="r"/>
            <a:endParaRPr lang="fa-IR" sz="2400" dirty="0">
              <a:solidFill>
                <a:srgbClr val="FFC000"/>
              </a:solidFill>
            </a:endParaRPr>
          </a:p>
          <a:p>
            <a:pPr algn="r"/>
            <a:endParaRPr lang="fa-IR" sz="2400" dirty="0" smtClean="0">
              <a:solidFill>
                <a:srgbClr val="FFC000"/>
              </a:solidFill>
            </a:endParaRPr>
          </a:p>
          <a:p>
            <a:pPr algn="r"/>
            <a:r>
              <a:rPr lang="fa-IR" sz="4000" dirty="0" smtClean="0">
                <a:solidFill>
                  <a:srgbClr val="FFC000"/>
                </a:solidFill>
              </a:rPr>
              <a:t>واژینیسموس</a:t>
            </a:r>
          </a:p>
          <a:p>
            <a:pPr algn="r"/>
            <a:r>
              <a:rPr lang="fa-IR" sz="2400" dirty="0" smtClean="0">
                <a:solidFill>
                  <a:srgbClr val="FFC000"/>
                </a:solidFill>
              </a:rPr>
              <a:t>اسپاسم غیر ارادی مداوم یا راجعه یکسوم خارجی واژن که برای دخول مشکل ایجاد کند.</a:t>
            </a:r>
          </a:p>
          <a:p>
            <a:pPr algn="r"/>
            <a:r>
              <a:rPr lang="fa-IR" sz="2400" dirty="0" smtClean="0">
                <a:solidFill>
                  <a:srgbClr val="FFC000"/>
                </a:solidFill>
              </a:rPr>
              <a:t>ایجاد استرس میکند.</a:t>
            </a:r>
          </a:p>
          <a:p>
            <a:pPr algn="r"/>
            <a:r>
              <a:rPr lang="fa-IR" sz="2400" dirty="0" smtClean="0">
                <a:solidFill>
                  <a:srgbClr val="FFC000"/>
                </a:solidFill>
              </a:rPr>
              <a:t>شیوع آن 1 تا 6 درصد است.</a:t>
            </a:r>
          </a:p>
          <a:p>
            <a:pPr algn="r"/>
            <a:r>
              <a:rPr lang="fa-IR" sz="2400" dirty="0" smtClean="0">
                <a:solidFill>
                  <a:srgbClr val="FFC000"/>
                </a:solidFill>
              </a:rPr>
              <a:t>عواملی مانند گناه آلود دانستن سکس..ناآگاهی از آناتومی دستگاه تناسلی زنانه.ترس از حاملگی و سابقه مورد سو رفتار جنسی واقع شدن از علل این اختلال هستند.</a:t>
            </a:r>
          </a:p>
          <a:p>
            <a:pPr algn="r"/>
            <a:r>
              <a:rPr lang="fa-IR" sz="2400" dirty="0" smtClean="0">
                <a:solidFill>
                  <a:srgbClr val="FFC000"/>
                </a:solidFill>
              </a:rPr>
              <a:t>آموزش آناتومی دستگاه تناسلی زنانه و برطرف نمودن باورهای نادرست جزیی از درمان است.</a:t>
            </a:r>
            <a:endParaRPr lang="en-US" sz="2400" dirty="0">
              <a:solidFill>
                <a:srgbClr val="FFC000"/>
              </a:solidFill>
            </a:endParaRPr>
          </a:p>
        </p:txBody>
      </p:sp>
    </p:spTree>
    <p:extLst>
      <p:ext uri="{BB962C8B-B14F-4D97-AF65-F5344CB8AC3E}">
        <p14:creationId xmlns:p14="http://schemas.microsoft.com/office/powerpoint/2010/main" val="232690937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155</TotalTime>
  <Words>1206</Words>
  <Application>Microsoft Office PowerPoint</Application>
  <PresentationFormat>Widescreen</PresentationFormat>
  <Paragraphs>112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Batang</vt:lpstr>
      <vt:lpstr>Century Gothic</vt:lpstr>
      <vt:lpstr>Tahoma</vt:lpstr>
      <vt:lpstr>Vladimir Script</vt:lpstr>
      <vt:lpstr>Wingdings 3</vt:lpstr>
      <vt:lpstr>Slice</vt:lpstr>
      <vt:lpstr>اختلالات روانی جنسی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اختلالات روانی جنسی</dc:title>
  <dc:creator>kian</dc:creator>
  <cp:lastModifiedBy>amir771155</cp:lastModifiedBy>
  <cp:revision>17</cp:revision>
  <dcterms:created xsi:type="dcterms:W3CDTF">2018-08-07T11:56:07Z</dcterms:created>
  <dcterms:modified xsi:type="dcterms:W3CDTF">2018-08-10T03:53:34Z</dcterms:modified>
</cp:coreProperties>
</file>